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Black"/>
      <p:bold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Comfortaa Regular"/>
      <p:regular r:id="rId36"/>
      <p:bold r:id="rId37"/>
    </p:embeddedFont>
    <p:embeddedFont>
      <p:font typeface="Open Sans ExtraBold"/>
      <p:bold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Regular-bold.fntdata"/><Relationship Id="rId14" Type="http://schemas.openxmlformats.org/officeDocument/2006/relationships/slide" Target="slides/slide9.xml"/><Relationship Id="rId36" Type="http://schemas.openxmlformats.org/officeDocument/2006/relationships/font" Target="fonts/ComfortaaRegular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pgrad.com/blog/a-beginners-guide-to-data-science-and-its-application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alon.com/2018/11/04/why-data-is-the-new-oil-what-we-mean-when-we-talk-about-deep-learning/" TargetMode="External"/><Relationship Id="rId3" Type="http://schemas.openxmlformats.org/officeDocument/2006/relationships/hyperlink" Target="https://en.wikipedia.org/wiki/Feature_enginee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S+R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3dce4f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3dce4f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feature engineering all a computer sees is if a word is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 able to apply feature engineering, we might be able to capture things like what words </a:t>
            </a:r>
            <a:r>
              <a:rPr lang="en"/>
              <a:t>co occur, semantics, context, etc.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899f5e0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899f5e0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feature engineering all a computer sees is if a word is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 able to apply feature engineering, we might be able to capture things like what words co occur, semantics, context, etc.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99f5e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99f5e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Ages are both present so it is easy → No feature engineering is needed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Both have a form of diabetes → but they aren’t exactly the same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Both have kidney issues, but they are different issues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f83dce4f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f83dce4f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f83dce4f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f83dce4f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899f5e0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899f5e0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Ages are both present so it is easy → No feature engineering is needed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Both have a form of diabetes → but they aren’t exactly the same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Both have kidney issues, but they are different issues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83dce4f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83dce4f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good for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Spent most time on this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83dce4f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83dce4f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stuff that sounds cool and makes people go ooohhh ahhh, but the hard stuff is what comes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f83dce4f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f83dce4f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83dce4f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83dce4f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899f5e0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899f5e0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f83dce4f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f83dce4f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899f5e0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899f5e0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83dce4f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83dce4f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f83dce4f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f83dce4f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f83dce4f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f83dce4f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S+R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83dce4f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83dce4f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S+R</a:t>
            </a:r>
            <a:endParaRPr sz="1200">
              <a:solidFill>
                <a:srgbClr val="0000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PROCESS: </a:t>
            </a:r>
            <a:endParaRPr sz="1200">
              <a:solidFill>
                <a:srgbClr val="0000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Data preprocessing and outlier detection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Model Construction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https://www.upgrad.com/blog/a-beginners-guide-to-data-science-and-its-applications/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83dce4f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83dce4f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83dce4f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83dce4f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83dce4f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83dce4f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83dce4f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83dce4f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83dce4f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83dce4f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f83dce4f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f83dce4f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It’s often said that “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2"/>
              </a:rPr>
              <a:t>data is the fuel of machine learning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.” This isn’t quite true: data is like the 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crude oil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machine learning which means it has to be refined into 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features 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predictor variables — to be useful for training a model. Without relevant features, you can’t train an accurate model, no matter how complex the machine learning algorithm. The process of extracting features from a raw dataset is called </a:t>
            </a:r>
            <a:r>
              <a:rPr i="1" lang="en" sz="16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feature engineering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 Regular"/>
                <a:ea typeface="Comfortaa Regular"/>
                <a:cs typeface="Comfortaa Regular"/>
                <a:sym typeface="Comfortaa Regular"/>
              </a:rPr>
              <a:t>Our Internship</a:t>
            </a:r>
            <a:endParaRPr sz="48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Suraj Anand and Ryan Apfel</a:t>
            </a:r>
            <a:endParaRPr sz="18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51" y="3490625"/>
            <a:ext cx="3349350" cy="11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50" y="2954450"/>
            <a:ext cx="1798575" cy="17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950" y="243198"/>
            <a:ext cx="1668515" cy="7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389700" y="2515975"/>
            <a:ext cx="16029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Walked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similar are these words?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3361000" y="2515975"/>
            <a:ext cx="16029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Strolled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913763" y="2515975"/>
            <a:ext cx="16029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963888" y="2515975"/>
            <a:ext cx="16029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566800" y="2515975"/>
            <a:ext cx="16029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Died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780700" y="1454275"/>
            <a:ext cx="54192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Larry walked to the mall to buy some shoes. 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Larry, the boy, strolled to the nearby shopping plaza to purchase some new-fangled footwear.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Open Sans"/>
              <a:buAutoNum type="arabicPeriod"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Larry’s dog died.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similar are these sentences?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10466" l="0" r="0" t="0"/>
          <a:stretch/>
        </p:blipFill>
        <p:spPr>
          <a:xfrm>
            <a:off x="6284150" y="1454275"/>
            <a:ext cx="2395100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similar are these patients?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1740525" y="17810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472075" y="18838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Jane Doe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199800" y="149760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4"/>
          <p:cNvCxnSpPr/>
          <p:nvPr/>
        </p:nvCxnSpPr>
        <p:spPr>
          <a:xfrm flipH="1" rot="10800000">
            <a:off x="169800" y="260625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/>
        </p:nvSpPr>
        <p:spPr>
          <a:xfrm>
            <a:off x="1421780" y="283575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87625" y="283575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469250" y="3378450"/>
            <a:ext cx="1197900" cy="142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DIALYSIS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DM2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CKD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STG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67250" y="337845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4911450" y="17810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643000" y="18838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Jack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Doe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 flipH="1" rot="10800000">
            <a:off x="3193150" y="261060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4"/>
          <p:cNvSpPr txBox="1"/>
          <p:nvPr/>
        </p:nvSpPr>
        <p:spPr>
          <a:xfrm>
            <a:off x="4521330" y="299250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3510975" y="29925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492600" y="3535200"/>
            <a:ext cx="1197900" cy="142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DIABETES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KIDNEY-FAILURE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SHOW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490600" y="35352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223150" y="148020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7924400" y="17636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6655950" y="18664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Larry Dav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 flipH="1" rot="10800000">
            <a:off x="6206100" y="259320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/>
        </p:nvSpPr>
        <p:spPr>
          <a:xfrm>
            <a:off x="7534280" y="297510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523925" y="29751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505550" y="3517800"/>
            <a:ext cx="1197900" cy="142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MELANOMA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6503550" y="35178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6236100" y="146280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built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668400" y="1209350"/>
            <a:ext cx="78072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Unsupervised Neural Network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duces 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eaningful numeric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representations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diagnoses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25" y="2075575"/>
            <a:ext cx="3964775" cy="2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275550" y="1546100"/>
            <a:ext cx="8343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*Show tensorflow embeddings projector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3700"/>
            <a:ext cx="8839200" cy="240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similar are these patients?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1740525" y="17810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472075" y="18838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Jane Doe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199800" y="157380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7"/>
          <p:cNvCxnSpPr/>
          <p:nvPr/>
        </p:nvCxnSpPr>
        <p:spPr>
          <a:xfrm flipH="1" rot="10800000">
            <a:off x="169800" y="260625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7"/>
          <p:cNvSpPr txBox="1"/>
          <p:nvPr/>
        </p:nvSpPr>
        <p:spPr>
          <a:xfrm>
            <a:off x="1421780" y="283575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87625" y="283575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469250" y="3378450"/>
            <a:ext cx="1197900" cy="142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67250" y="337845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4911450" y="17810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3643000" y="18838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Jack Doe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 flipH="1" rot="10800000">
            <a:off x="3193150" y="261060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7"/>
          <p:cNvSpPr txBox="1"/>
          <p:nvPr/>
        </p:nvSpPr>
        <p:spPr>
          <a:xfrm>
            <a:off x="4521330" y="299250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510975" y="29925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492600" y="3535200"/>
            <a:ext cx="1197900" cy="1422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490600" y="35352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21769" l="16510" r="16510" t="13421"/>
          <a:stretch/>
        </p:blipFill>
        <p:spPr>
          <a:xfrm>
            <a:off x="7924400" y="1763649"/>
            <a:ext cx="598552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6655950" y="1866400"/>
            <a:ext cx="933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Larry Dav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 flipH="1" rot="10800000">
            <a:off x="6206100" y="2593200"/>
            <a:ext cx="27855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7"/>
          <p:cNvSpPr txBox="1"/>
          <p:nvPr/>
        </p:nvSpPr>
        <p:spPr>
          <a:xfrm>
            <a:off x="7534280" y="2975100"/>
            <a:ext cx="1197900" cy="41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6523925" y="29751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7505550" y="3517800"/>
            <a:ext cx="1197900" cy="1422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503550" y="3517800"/>
            <a:ext cx="849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DX: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3223150" y="155640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6216500" y="1628250"/>
            <a:ext cx="2725500" cy="344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Deliverable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2625595" y="1788225"/>
            <a:ext cx="3892800" cy="24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Constructed software package that generated 36-dimensional diagnoses embeddings for use in ML models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2894" l="0" r="0" t="21844"/>
          <a:stretch/>
        </p:blipFill>
        <p:spPr>
          <a:xfrm rot="-1247968">
            <a:off x="6249741" y="3156543"/>
            <a:ext cx="2493540" cy="137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Construction</a:t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501800" y="2021150"/>
            <a:ext cx="31641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DATA PREPROCESSING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FEATURE ENGINEERING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MODEL CONSTRUCTION</a:t>
            </a:r>
            <a:endParaRPr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COMMUNICATION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Cancer Classification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132600" y="1285900"/>
            <a:ext cx="90114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WHY→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Given patient lesion images taken with a dermatoscope, classify skin cancer into   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Melanocytic nevi, Melanoma, Benign keratosis-like lesions , Basal cell carcinoma, Actinic keratoses, Vascular lesions, or Dermatofibroma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MODEL→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Deep Convolutional Network with Image Augmentation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135" y="2739400"/>
            <a:ext cx="6634391" cy="22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7623400" y="3138150"/>
            <a:ext cx="444000" cy="12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99923">
            <a:off x="1309500" y="3424184"/>
            <a:ext cx="1077926" cy="67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244925" y="183700"/>
            <a:ext cx="2449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84% Accuracy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320775" y="672875"/>
            <a:ext cx="401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Here are a few prediction examples…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3600"/>
            <a:ext cx="8839200" cy="3022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0" y="458625"/>
            <a:ext cx="6011225" cy="39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GAN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132600" y="1285900"/>
            <a:ext cx="90114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WHY→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Given patient vitals, labs, and diagnosis embeddings, predict Patient Weights 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Without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Diabetes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OUR MODEL→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Generative Adversarial Network (GAN)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50" y="2340400"/>
            <a:ext cx="5605250" cy="28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2088100" y="2832775"/>
            <a:ext cx="848700" cy="56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Real Patient Weights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349400" y="2021150"/>
            <a:ext cx="31641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DATA PREPROCESSING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FEATURE ENGINEERING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MODEL CONSTRUCTION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COMMUNICATION</a:t>
            </a:r>
            <a:endParaRPr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3814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311700" y="1478225"/>
            <a:ext cx="8056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WHY: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Communication with the stakeholders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 ExtraBold"/>
                <a:ea typeface="Open Sans ExtraBold"/>
                <a:cs typeface="Open Sans ExtraBold"/>
                <a:sym typeface="Open Sans ExtraBold"/>
              </a:rPr>
              <a:t>INTERPRETABLE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models are essential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Physicians AI understanding helps project success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3375950"/>
            <a:ext cx="3500226" cy="1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1005200" y="3526025"/>
            <a:ext cx="1535400" cy="1182300"/>
          </a:xfrm>
          <a:prstGeom prst="noSmoking">
            <a:avLst>
              <a:gd fmla="val 648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Physician Wiki for Artificial Intelligence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265550" y="1431625"/>
            <a:ext cx="7335000" cy="3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SOLUTION</a:t>
            </a: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: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ExtraBold"/>
                <a:ea typeface="Open Sans ExtraBold"/>
                <a:cs typeface="Open Sans ExtraBold"/>
                <a:sym typeface="Open Sans ExtraBold"/>
              </a:rPr>
              <a:t>An educational “Wikipedia-esque” guide for physicians that discusses critical aspects of AI in Healthcare</a:t>
            </a:r>
            <a:endParaRPr sz="16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HOW: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Basic overview over AI vs ML vs Big Data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Emphasized the “AI WILL NOT TAKE OVER YOUR JOB”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Tool not Takeover</a:t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Hype vs Reality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Don’t read Forbes articles...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Discussion of current trends/impact of AI in healthcare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Split up by speciality (Radiology, Dermatology, etc)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Links to educational resources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25" y="1297325"/>
            <a:ext cx="4985346" cy="373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882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Overview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934750" y="913425"/>
            <a:ext cx="38214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 FOR YOU: 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Build tools that make the data science process easier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Explore models that have the potential to be deployed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934750" y="2597325"/>
            <a:ext cx="36288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 FOR US: 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Learn model construction and deployment process from start to finish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Engage with KP innovation process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and Outlier Detection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01800" y="2021150"/>
            <a:ext cx="31641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DATA PREPROCESSING</a:t>
            </a:r>
            <a:endParaRPr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FEATURE ENGINEERING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MODEL CONSTRUCTION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COMMUNICATION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09650" y="357575"/>
            <a:ext cx="4857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386000" y="1852275"/>
            <a:ext cx="45489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  <a:latin typeface="Open Sans ExtraBold"/>
                <a:ea typeface="Open Sans ExtraBold"/>
                <a:cs typeface="Open Sans ExtraBold"/>
                <a:sym typeface="Open Sans ExtraBold"/>
              </a:rPr>
              <a:t>POSSIBLE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  <a:latin typeface="Open Sans ExtraBold"/>
                <a:ea typeface="Open Sans ExtraBold"/>
                <a:cs typeface="Open Sans ExtraBold"/>
                <a:sym typeface="Open Sans ExtraBold"/>
              </a:rPr>
              <a:t>OUTLIER CAUSES</a:t>
            </a:r>
            <a:endParaRPr sz="1600">
              <a:solidFill>
                <a:srgbClr val="FF0000"/>
              </a:solidFill>
              <a:highlight>
                <a:srgbClr val="FFFFFF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entry errors (human errors)</a:t>
            </a:r>
            <a:endParaRPr sz="16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Measurement errors (instrument errors)</a:t>
            </a:r>
            <a:endParaRPr sz="16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Anomalous patients (no errors)</a:t>
            </a:r>
            <a:endParaRPr sz="16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0" y="1385425"/>
            <a:ext cx="45489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 IT’S IMPORTANT</a:t>
            </a:r>
            <a:endParaRPr sz="16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Outliers distort model predictions and diminish accuracy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 model is only as good as the data you provide it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50" y="2985085"/>
            <a:ext cx="2748325" cy="199431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-1916482">
            <a:off x="5203778" y="3526995"/>
            <a:ext cx="455344" cy="3094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931125" y="3122725"/>
            <a:ext cx="645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?!?!!?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37" y="3216280"/>
            <a:ext cx="3187775" cy="167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12701" l="4842" r="12662" t="0"/>
          <a:stretch/>
        </p:blipFill>
        <p:spPr>
          <a:xfrm>
            <a:off x="5609037" y="494801"/>
            <a:ext cx="2875075" cy="22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10705" l="0" r="0" t="14950"/>
          <a:stretch/>
        </p:blipFill>
        <p:spPr>
          <a:xfrm>
            <a:off x="1537449" y="585200"/>
            <a:ext cx="2376325" cy="16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029075" y="699475"/>
            <a:ext cx="1365600" cy="48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 tons</a:t>
            </a:r>
            <a:endParaRPr b="1" sz="2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132800" y="137775"/>
            <a:ext cx="3015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Medically Infeasible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780950" y="2824263"/>
            <a:ext cx="3015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4. 	Isolation Forest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921475" y="137775"/>
            <a:ext cx="3015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3. 	PCA + KMeans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81575" y="2475400"/>
            <a:ext cx="3660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2. 	Z-Score Anomaly Analysis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988" y="2991681"/>
            <a:ext cx="3187775" cy="212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 Deliverable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6579" r="40061" t="0"/>
          <a:stretch/>
        </p:blipFill>
        <p:spPr>
          <a:xfrm>
            <a:off x="4668925" y="1966050"/>
            <a:ext cx="4378124" cy="1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50" y="1345575"/>
            <a:ext cx="3957876" cy="371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429425"/>
            <a:ext cx="3957876" cy="371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50" y="1511950"/>
            <a:ext cx="3957876" cy="371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19" name="Google Shape;119;p19"/>
          <p:cNvSpPr/>
          <p:nvPr/>
        </p:nvSpPr>
        <p:spPr>
          <a:xfrm>
            <a:off x="1301175" y="1429425"/>
            <a:ext cx="2189100" cy="505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425974" y="1529025"/>
            <a:ext cx="1939500" cy="3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400 Lines of Code</a:t>
            </a:r>
            <a:endParaRPr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3704550" y="2709525"/>
            <a:ext cx="964500" cy="137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5586750" y="1429425"/>
            <a:ext cx="2189100" cy="505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711549" y="1529025"/>
            <a:ext cx="1939500" cy="3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 </a:t>
            </a:r>
            <a:r>
              <a:rPr lang="en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Lines of Code</a:t>
            </a:r>
            <a:endParaRPr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235350" y="3628000"/>
            <a:ext cx="34596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 WE DID:</a:t>
            </a:r>
            <a:endParaRPr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a portable package for simple use of sophisticated outlier detection and data preprocessing techniques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11700" y="2021150"/>
            <a:ext cx="31641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DATA PREPROCESSING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Black"/>
                <a:ea typeface="Roboto Black"/>
                <a:cs typeface="Roboto Black"/>
                <a:sym typeface="Roboto Black"/>
              </a:rPr>
              <a:t>FEATURE ENGINEERING</a:t>
            </a:r>
            <a:endParaRPr>
              <a:solidFill>
                <a:srgbClr val="FF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MODEL CONSTRUCTION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COMMUNICATION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25" y="500925"/>
            <a:ext cx="4648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11725" y="1589325"/>
            <a:ext cx="4260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 WE NEED TO “ENGINEER” FEATURES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Data is like the </a:t>
            </a:r>
            <a:r>
              <a:rPr i="1" lang="en" sz="16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crude oil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of machine learning which means it has to be refined into </a:t>
            </a:r>
            <a:r>
              <a:rPr i="1" lang="en" sz="16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features.</a:t>
            </a:r>
            <a:endParaRPr i="1" sz="1600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Without relevant features, you can’t train an accurate model, no matter how complex the machine learning algorithm.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572000" y="1589325"/>
            <a:ext cx="4260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 ARE FEATURES FOR </a:t>
            </a:r>
            <a:r>
              <a:rPr lang="en" sz="1600">
                <a:solidFill>
                  <a:srgbClr val="FF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US</a:t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Diagnoses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Lab Data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 Info (DOB, ZIP, Race)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